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76" r:id="rId7"/>
    <p:sldId id="277" r:id="rId8"/>
    <p:sldId id="278" r:id="rId9"/>
    <p:sldId id="279" r:id="rId10"/>
    <p:sldId id="280" r:id="rId11"/>
    <p:sldId id="28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E0B"/>
    <a:srgbClr val="D8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/>
    <p:restoredTop sz="94714"/>
  </p:normalViewPr>
  <p:slideViewPr>
    <p:cSldViewPr snapToGrid="0">
      <p:cViewPr varScale="1">
        <p:scale>
          <a:sx n="115" d="100"/>
          <a:sy n="115" d="100"/>
        </p:scale>
        <p:origin x="22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F996-8E67-464F-BB34-5FA1EB2A4931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37FB-87E3-044A-8BED-3CB9BFC8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81AE-4B76-9C76-5F95-EE74981C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9DAE0-C456-D252-DDAF-1F106B89F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5450A-7388-F2D2-E2BB-75F228F6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E9A0-8E35-DE51-FAD3-7F4B69A9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7EF16-943F-025B-B78D-6CDAB0B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8CAD-70B1-0EB7-58AD-9393178D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92AC8-0C00-8456-C9BB-8E8B6CA4E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AD74D-59E3-2899-A153-92C3719A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0387-8948-FF13-2215-C0ABB959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C07E-EC2C-2BD4-874B-DC9A23F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7E753-7B2D-F5BF-6CF4-F85F65E0F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2AF9F-9662-4EF7-8FA8-7FEF00184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94319-BC40-ED61-D1D6-81BD2491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AD81-E811-DD38-1646-153A4ABB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3F94-444E-9D1F-DF98-65DF3D8E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D537-D87F-2F35-91CF-72D46108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2D04-A250-3840-C464-58687372E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E0E0-CD0E-B4FC-EB12-6D989EA8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3FC6-025B-D5E1-D725-5C4F76EE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FFE9-8DC7-639B-5FFB-EE249A12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DE0D-67A9-EFAB-38D5-44D2CA2F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4DC4-AB4E-1EA5-3033-B0AF5927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8AB37-E52F-F94D-3B01-E543B416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BB3BE-C7CE-B80D-3690-76D4BF57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089F3-9A0D-6B96-1923-8B2571E1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035F-EE92-B7DB-9A5F-9ABAE110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F71A-5A6B-C272-D818-228844759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65B5F-8E71-CADB-80AE-34DE39E01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3283-C9F3-0DEC-AD53-1A02B998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0A252-BF7D-0EE3-A7D8-C2E9F475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2332B-C11B-0932-AEDE-C1C099B8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0AE6-755E-880F-85D7-330BE88C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B635-50A4-28DF-E45F-54498B38B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E093A-8A5C-1C0E-CFA9-5318E8D79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6006A-467D-0CA6-ADEF-45B47FE3F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9041-9915-C657-B9C8-65FA0ECA5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0CFEF-F84A-58C2-08B5-FB22E98E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61E74-A503-AB29-4FEB-53942769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683E6-B478-6381-6B5E-572A816B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EC9D-F97D-3442-AE36-53AA7B31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46866-9DB1-89DE-8713-CF192A86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98C9-2AAE-7A4D-3977-66D1D01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6FFAA-C36A-FD48-4B98-B014CDE3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34B43-352A-D0F6-E5F0-6A7A17A8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9F678-08D0-CACF-82DF-B5D6FFA4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FB4FB-31E1-EE8B-E5AC-3B08294C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4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814D-526E-6863-3663-5BDA53FA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3CF2-FEB4-6DBB-1360-939A6FB0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2554E-2640-BFC2-F214-045178832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03B92-CFA8-C1F9-FF4C-1E91D5F5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934CC-30BF-A4A7-67B1-69D3A34D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7894F-0423-A5FC-B20B-3910E93F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5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6420-B177-E5FB-4B2F-BEA17013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28EC9-6D87-ECA9-48BD-A0CB63B2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073D9-AF19-9EB7-6B3C-D4F3A7A31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A148F-D648-2D62-B285-99824290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C8B1-0AC0-1DB3-25DE-AD5060B4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09D9A-61B8-4BA1-9985-B6EE32C2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B66CA-1235-73C7-ADD8-205CBF88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9362A-2A5C-1CBF-D615-85FE36C7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375D2-C295-3266-8F7E-7EC36E42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430D7-7603-F546-B081-F1B4ACB7699D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7062-20D5-B4A9-DB4A-9863C0D4B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4714-4C03-A7F2-26F0-7ED3E0728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D54DD8-D4BD-4A46-AF89-F039A9EB8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foxtrotcommunications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sole.cloud.google.com/marketplace/product/foxtrot-communications-public/forge-saas-standard" TargetMode="External"/><Relationship Id="rId4" Type="http://schemas.openxmlformats.org/officeDocument/2006/relationships/hyperlink" Target="mailto:brady.bastian@foxtrotcommunication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072E0-DFAF-715C-35C0-0EA359FB6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re with sparks coming out of it&#10;&#10;AI-generated content may be incorrect.">
            <a:extLst>
              <a:ext uri="{FF2B5EF4-FFF2-40B4-BE49-F238E27FC236}">
                <a16:creationId xmlns:a16="http://schemas.microsoft.com/office/drawing/2014/main" id="{C1B72005-41DD-E1CD-A4BD-09C5CAE1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467E7-4D90-0091-9128-742EFB21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257"/>
            <a:ext cx="9144000" cy="2387600"/>
          </a:xfrm>
          <a:solidFill>
            <a:schemeClr val="tx1">
              <a:lumMod val="85000"/>
              <a:lumOff val="15000"/>
              <a:alpha val="67000"/>
            </a:schemeClr>
          </a:solidFill>
          <a:effectLst>
            <a:softEdge rad="317500"/>
          </a:effectLst>
        </p:spPr>
        <p:txBody>
          <a:bodyPr/>
          <a:lstStyle/>
          <a:p>
            <a:r>
              <a:rPr lang="en-US" sz="8800" b="1" dirty="0">
                <a:solidFill>
                  <a:srgbClr val="F69E0B"/>
                </a:solidFill>
              </a:rPr>
              <a:t>Forge</a:t>
            </a:r>
            <a:br>
              <a:rPr lang="en-US" dirty="0">
                <a:solidFill>
                  <a:srgbClr val="F69E0B"/>
                </a:solidFill>
              </a:rPr>
            </a:br>
            <a:r>
              <a:rPr lang="en-US" dirty="0">
                <a:solidFill>
                  <a:srgbClr val="F69E0B"/>
                </a:solidFill>
              </a:rPr>
              <a:t>Your Data Engineer In A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17874-E538-82CA-53B3-D34037623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9658"/>
            <a:ext cx="9144000" cy="950912"/>
          </a:xfrm>
          <a:solidFill>
            <a:schemeClr val="tx1">
              <a:lumMod val="85000"/>
              <a:lumOff val="15000"/>
              <a:alpha val="67000"/>
            </a:schemeClr>
          </a:solidFill>
          <a:effectLst>
            <a:softEdge rad="127000"/>
          </a:effectLst>
        </p:spPr>
        <p:txBody>
          <a:bodyPr/>
          <a:lstStyle/>
          <a:p>
            <a:br>
              <a:rPr lang="en-US" i="1" dirty="0">
                <a:solidFill>
                  <a:srgbClr val="F69E0B"/>
                </a:solidFill>
              </a:rPr>
            </a:br>
            <a:r>
              <a:rPr lang="en-US" i="1" dirty="0">
                <a:solidFill>
                  <a:srgbClr val="F69E0B"/>
                </a:solidFill>
              </a:rPr>
              <a:t>Turning JSON Chaos into Analytics-Ready Data with AI</a:t>
            </a:r>
            <a:endParaRPr lang="en-US" dirty="0">
              <a:solidFill>
                <a:srgbClr val="F69E0B"/>
              </a:solidFill>
            </a:endParaRPr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F4321533-3556-00F5-615D-0EDBAB64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026024"/>
            <a:ext cx="7772400" cy="2450199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48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905 -0.04427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905 -0.04427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F47B7-B1C6-06E9-8015-95C714624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45535D-0F19-896E-F859-9E7D08A8C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500" b="1" dirty="0">
                <a:solidFill>
                  <a:schemeClr val="bg1"/>
                </a:solidFill>
              </a:rPr>
              <a:t>Technical Founder with Deep Domain Expertise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DF60724-095B-DC5C-EAD5-9F6D06F93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Founder Brady Bastian has built Foxtrot Communications into a trusted partner for data engineering excellence. His track record includes designing and implementing enterprise-scale data architectures, warehousing solutions, and automated pipelines for companies across industries. </a:t>
            </a:r>
            <a:br>
              <a:rPr lang="en-US" sz="1400" b="1" dirty="0">
                <a:solidFill>
                  <a:schemeClr val="bg1"/>
                </a:solidFill>
              </a:rPr>
            </a:b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Certified as both a GCP Professional Data Engineer and Professional Cloud Architect, Brady combines technical mastery with real-world business impact.</a:t>
            </a:r>
            <a:br>
              <a:rPr lang="en-US" sz="1400" b="1" dirty="0">
                <a:solidFill>
                  <a:schemeClr val="bg1"/>
                </a:solidFill>
              </a:rPr>
            </a:b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I first built the JSON parser to help myself break down difficult to parse JSON objects.  The more colleagues I spoke to, the more it became apparent that this was a shared problem for nearly every company.  So, I decided to build Forge and expand the feature set to encompass an AI suite that can power enterprise data teams.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erson taking a selfie&#10;&#10;AI-generated content may be incorrect.">
            <a:extLst>
              <a:ext uri="{FF2B5EF4-FFF2-40B4-BE49-F238E27FC236}">
                <a16:creationId xmlns:a16="http://schemas.microsoft.com/office/drawing/2014/main" id="{CEB09522-EECA-40EC-8A9C-5F9FAA360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28" b="-3"/>
          <a:stretch>
            <a:fillRect/>
          </a:stretch>
        </p:blipFill>
        <p:spPr>
          <a:xfrm rot="5400000">
            <a:off x="5929726" y="595726"/>
            <a:ext cx="6858000" cy="5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6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AD219-E906-173C-2271-2279F582C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6233E52B-1CA0-2214-A3C7-B503CDB6C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2" name="Picture 1" descr="A glowing cylinders with numbers and text&#10;&#10;AI-generated content may be incorrect.">
            <a:extLst>
              <a:ext uri="{FF2B5EF4-FFF2-40B4-BE49-F238E27FC236}">
                <a16:creationId xmlns:a16="http://schemas.microsoft.com/office/drawing/2014/main" id="{CE5A72A5-CDDF-0384-D6BC-44625ACE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881" r="2" b="7907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FE1E71-1706-2B23-AF8C-CF6EDA550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Seeking Seed Round: $2M at $10M Post-Money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42D8E017-F2BB-3D0A-E4AC-74D046FED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7" y="3120026"/>
            <a:ext cx="4641631" cy="301584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</a:rPr>
              <a:t>🧪 Finalize the Merlin LLM orchestrator by Q4 2026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Increase warehouse support by adding 2-3 additional locations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Achieve SOC 2 Type II certification</a:t>
            </a:r>
            <a:br>
              <a:rPr lang="en-US" sz="800" b="1" dirty="0">
                <a:solidFill>
                  <a:schemeClr val="bg1"/>
                </a:solidFill>
              </a:rPr>
            </a:b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📢 30% Go-to-Market ($600K)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Hire the first GTM leader (Head of Growth)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Focus on content marketing, SEO, and paid advertising channels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Develop community engagement through conferences and dbt meetups</a:t>
            </a:r>
          </a:p>
          <a:p>
            <a:pPr algn="l"/>
            <a:br>
              <a:rPr lang="en-US" sz="8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⚙️ 20% Operations ($400K)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Build customer success infrastructure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Ensure legal and compliance adherence (GDPR, CCPA)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Maintain a 12-18 month financial runway</a:t>
            </a:r>
          </a:p>
          <a:p>
            <a:pPr algn="l"/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9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5586-61B4-C70D-C5AC-99E293FC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8A2FBAE8-0D9E-0677-8E60-87970435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6071294"/>
            <a:ext cx="2495550" cy="786706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effectLst>
            <a:softEdge rad="12700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1E1CDF-C089-25DE-98F2-8A8B92F71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31619"/>
            <a:ext cx="9144000" cy="9393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69E0B"/>
                </a:solidFill>
              </a:rPr>
              <a:t>Contact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8F767D-D690-5A95-57AA-DB60F799D7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29724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69E0B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69E0B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45494-567C-B185-6C7D-3C9A993CCCCE}"/>
              </a:ext>
            </a:extLst>
          </p:cNvPr>
          <p:cNvSpPr txBox="1"/>
          <p:nvPr/>
        </p:nvSpPr>
        <p:spPr>
          <a:xfrm>
            <a:off x="947736" y="1725988"/>
            <a:ext cx="102965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E0B"/>
                </a:solidFill>
              </a:rPr>
              <a:t>Forge Data Platform</a:t>
            </a:r>
            <a:br>
              <a:rPr lang="en-US" dirty="0">
                <a:solidFill>
                  <a:srgbClr val="F69E0B"/>
                </a:solidFill>
              </a:rPr>
            </a:br>
            <a:r>
              <a:rPr lang="en-US" i="1" dirty="0">
                <a:solidFill>
                  <a:srgbClr val="F69E0B"/>
                </a:solidFill>
              </a:rPr>
              <a:t>AI-Powered Data Transformation</a:t>
            </a:r>
            <a:endParaRPr lang="en-US" dirty="0">
              <a:solidFill>
                <a:srgbClr val="F69E0B"/>
              </a:solidFill>
            </a:endParaRPr>
          </a:p>
          <a:p>
            <a:br>
              <a:rPr lang="en-US" b="1" dirty="0">
                <a:solidFill>
                  <a:srgbClr val="F69E0B"/>
                </a:solidFill>
              </a:rPr>
            </a:br>
            <a:r>
              <a:rPr lang="en-US" b="1" dirty="0">
                <a:solidFill>
                  <a:srgbClr val="F69E0B"/>
                </a:solidFill>
              </a:rPr>
              <a:t>Website:</a:t>
            </a:r>
            <a:r>
              <a:rPr lang="en-US" dirty="0">
                <a:solidFill>
                  <a:srgbClr val="F69E0B"/>
                </a:solidFill>
              </a:rPr>
              <a:t> </a:t>
            </a:r>
            <a:r>
              <a:rPr lang="en-US" dirty="0">
                <a:solidFill>
                  <a:srgbClr val="F69E0B"/>
                </a:solidFill>
                <a:hlinkClick r:id="rId3"/>
              </a:rPr>
              <a:t>https://forge.foxtrotcommunications.net/</a:t>
            </a:r>
            <a:br>
              <a:rPr lang="en-US" dirty="0">
                <a:solidFill>
                  <a:srgbClr val="F69E0B"/>
                </a:solidFill>
              </a:rPr>
            </a:br>
            <a:r>
              <a:rPr lang="en-US" dirty="0">
                <a:solidFill>
                  <a:srgbClr val="F69E0B"/>
                </a:solidFill>
              </a:rPr>
              <a:t>C</a:t>
            </a:r>
            <a:r>
              <a:rPr lang="en-US" b="1" dirty="0">
                <a:solidFill>
                  <a:srgbClr val="F69E0B"/>
                </a:solidFill>
              </a:rPr>
              <a:t>ontact:</a:t>
            </a:r>
            <a:r>
              <a:rPr lang="en-US" dirty="0">
                <a:solidFill>
                  <a:srgbClr val="F69E0B"/>
                </a:solidFill>
              </a:rPr>
              <a:t> </a:t>
            </a:r>
            <a:r>
              <a:rPr lang="en-US" dirty="0">
                <a:solidFill>
                  <a:srgbClr val="F69E0B"/>
                </a:solidFill>
                <a:hlinkClick r:id="rId4"/>
              </a:rPr>
              <a:t>brady.bastian@foxtrotcommunications.net</a:t>
            </a:r>
            <a:endParaRPr lang="en-US" dirty="0">
              <a:solidFill>
                <a:srgbClr val="F69E0B"/>
              </a:solidFill>
            </a:endParaRPr>
          </a:p>
          <a:p>
            <a:r>
              <a:rPr lang="en-US" b="1" dirty="0">
                <a:solidFill>
                  <a:srgbClr val="F69E0B"/>
                </a:solidFill>
              </a:rPr>
              <a:t>Company:</a:t>
            </a:r>
            <a:r>
              <a:rPr lang="en-US" dirty="0">
                <a:solidFill>
                  <a:srgbClr val="F69E0B"/>
                </a:solidFill>
              </a:rPr>
              <a:t> Foxtrot Communications Corporation</a:t>
            </a:r>
          </a:p>
          <a:p>
            <a:br>
              <a:rPr lang="en-US" b="1" dirty="0">
                <a:solidFill>
                  <a:srgbClr val="F69E0B"/>
                </a:solidFill>
              </a:rPr>
            </a:br>
            <a:r>
              <a:rPr lang="en-US" b="1" dirty="0">
                <a:solidFill>
                  <a:srgbClr val="F69E0B"/>
                </a:solidFill>
              </a:rPr>
              <a:t>GCP Marketplace:</a:t>
            </a:r>
            <a:br>
              <a:rPr lang="en-US" dirty="0">
                <a:solidFill>
                  <a:srgbClr val="F69E0B"/>
                </a:solidFill>
              </a:rPr>
            </a:br>
            <a:r>
              <a:rPr lang="en-US" dirty="0">
                <a:solidFill>
                  <a:srgbClr val="F69E0B"/>
                </a:solidFill>
                <a:hlinkClick r:id="rId5"/>
              </a:rPr>
              <a:t>https://console.cloud.google.com/marketplace/product/foxtrot-communications-public/forge-saas-standard</a:t>
            </a:r>
            <a:endParaRPr lang="en-US" dirty="0">
              <a:solidFill>
                <a:srgbClr val="F69E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1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3B254-16D9-44CB-05ED-3DCCE3CB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BD532A7B-DD94-94A1-F0AD-4DF1D541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15" name="Picture 14" descr="A person in a room with a screen&#10;&#10;AI-generated content may be incorrect.">
            <a:extLst>
              <a:ext uri="{FF2B5EF4-FFF2-40B4-BE49-F238E27FC236}">
                <a16:creationId xmlns:a16="http://schemas.microsoft.com/office/drawing/2014/main" id="{8180C60C-7418-3B25-531B-4FA4E86B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91" r="2" b="20497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786557-74E9-910D-D0C2-5FEF08EF3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Teams Are Drowning in JSON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2ECF7F52-07D2-012E-3729-5C9951744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8" y="3277908"/>
            <a:ext cx="4641631" cy="265804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sz="1300" b="1" dirty="0">
                <a:solidFill>
                  <a:schemeClr val="bg1"/>
                </a:solidFill>
                <a:effectLst/>
              </a:rPr>
              <a:t>85% of contemporary APIs deliver nested JSON, whereas analytics platforms need flat table structures.</a:t>
            </a:r>
            <a:endParaRPr lang="en-US" sz="130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Manual unnesting of complex schemas such as Stripe and Salesforce can take 6 to 12 months</a:t>
            </a:r>
          </a:p>
          <a:p>
            <a:pPr algn="l">
              <a:spcBef>
                <a:spcPts val="1000"/>
              </a:spcBef>
            </a:pPr>
            <a:r>
              <a:rPr lang="en-US" sz="1300" b="1" dirty="0">
                <a:solidFill>
                  <a:schemeClr val="bg1"/>
                </a:solidFill>
                <a:effectLst/>
              </a:rPr>
              <a:t>🔥 Engineering expenses range from $200K to $500K annually</a:t>
            </a:r>
            <a:r>
              <a:rPr lang="en-US" sz="1300" dirty="0">
                <a:solidFill>
                  <a:schemeClr val="bg1"/>
                </a:solidFill>
                <a:effectLst/>
              </a:rPr>
              <a:t> to sustain fragile transformation code</a:t>
            </a:r>
          </a:p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Pipeline disruptions occur whenever APIs update due to schema changes</a:t>
            </a:r>
          </a:p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95% of teams redundantly develop the same transformation processes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6560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34588-9C6A-F37D-ED1E-785807E2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A5C14E8E-7E73-42F8-EEFF-147C4E7F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5" name="Picture 4" descr="A computer screen with a diagram of information&#10;&#10;AI-generated content may be incorrect.">
            <a:extLst>
              <a:ext uri="{FF2B5EF4-FFF2-40B4-BE49-F238E27FC236}">
                <a16:creationId xmlns:a16="http://schemas.microsoft.com/office/drawing/2014/main" id="{618E0370-A1A5-19E8-B42A-01B8FD00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091" r="2" b="14697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B1F9D3-93BA-D368-2393-5649A736C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Introducing Forge:</a:t>
            </a:r>
            <a:br>
              <a:rPr lang="en-US" sz="3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Automated dbt Generation for JSON Data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2E85D234-65F0-2F77-0627-E6B391D5C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8" y="3107714"/>
            <a:ext cx="4641631" cy="270476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Seamlessly parses complex nested JSON schemas</a:t>
            </a:r>
          </a:p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Produces production-quality dbt models within 2-5 minutes</a:t>
            </a:r>
          </a:p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</a:t>
            </a:r>
            <a:r>
              <a:rPr lang="en-US" sz="1300" b="1" dirty="0">
                <a:solidFill>
                  <a:schemeClr val="bg1"/>
                </a:solidFill>
                <a:effectLst/>
              </a:rPr>
              <a:t>Excalibur’s AI-driven schema intelligence accurately predicts field types</a:t>
            </a:r>
            <a:endParaRPr lang="en-US" sz="130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1000"/>
              </a:spcBef>
            </a:pPr>
            <a:r>
              <a:rPr lang="en-US" sz="1300" b="1" dirty="0">
                <a:solidFill>
                  <a:schemeClr val="bg1"/>
                </a:solidFill>
                <a:effectLst/>
              </a:rPr>
              <a:t>🔥 Pridwen governance AI engine automatically identifies PII</a:t>
            </a:r>
            <a:endParaRPr lang="en-US" sz="1300" dirty="0">
              <a:solidFill>
                <a:schemeClr val="bg1"/>
              </a:solidFill>
              <a:effectLst/>
            </a:endParaRPr>
          </a:p>
          <a:p>
            <a:pPr algn="l">
              <a:spcBef>
                <a:spcPts val="1000"/>
              </a:spcBef>
            </a:pPr>
            <a:r>
              <a:rPr lang="en-US" sz="1300" dirty="0">
                <a:solidFill>
                  <a:schemeClr val="bg1"/>
                </a:solidFill>
                <a:effectLst/>
              </a:rPr>
              <a:t>🔥 Supports simultaneous model output for four data warehouses (BigQuery, Snowflake, Databricks, Redshift), eliminating vendor lock-in</a:t>
            </a:r>
          </a:p>
          <a:p>
            <a:pPr algn="l">
              <a:spcBef>
                <a:spcPts val="1000"/>
              </a:spcBef>
            </a:pPr>
            <a:r>
              <a:rPr lang="en-US" sz="1300" b="1" dirty="0">
                <a:solidFill>
                  <a:schemeClr val="bg1"/>
                </a:solidFill>
                <a:effectLst/>
              </a:rPr>
              <a:t>🔥 Transform JSON into analytics in minutes, not months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BF3114-3DFB-23DF-3758-85FD1551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CC446F28-11E7-647F-77CE-6B2FA6CE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6A1A9E15-7F4A-34DD-0D6C-67CB48B9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066" r="2" b="8722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17B799-9E9A-CA4A-EBC9-10DEEE1AB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Pipelines Up and Running In Minutes, Not Days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6207365F-1652-F43E-9F83-F59D428B7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7" y="3653227"/>
            <a:ext cx="4641631" cy="161373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</a:endParaRPr>
          </a:p>
          <a:p>
            <a:pPr algn="l"/>
            <a:r>
              <a:rPr lang="en-US" sz="1100" b="1" i="0" dirty="0">
                <a:solidFill>
                  <a:schemeClr val="bg1"/>
                </a:solidFill>
                <a:effectLst/>
              </a:rPr>
              <a:t>🔥 </a:t>
            </a:r>
            <a:r>
              <a:rPr lang="en-US" sz="1100" b="1" dirty="0">
                <a:solidFill>
                  <a:schemeClr val="bg1"/>
                </a:solidFill>
              </a:rPr>
              <a:t>5 Minute set up</a:t>
            </a:r>
            <a:r>
              <a:rPr lang="en-US" sz="1100" dirty="0">
                <a:solidFill>
                  <a:schemeClr val="bg1"/>
                </a:solidFill>
              </a:rPr>
              <a:t> for users — fully automated pipelines</a:t>
            </a:r>
            <a:endParaRPr lang="en-US" sz="1100" b="1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1100" b="1" dirty="0">
                <a:solidFill>
                  <a:schemeClr val="bg1"/>
                </a:solidFill>
              </a:rPr>
              <a:t>🔥</a:t>
            </a:r>
            <a:r>
              <a:rPr lang="en-US" sz="1100" b="1" i="0" dirty="0">
                <a:solidFill>
                  <a:schemeClr val="bg1"/>
                </a:solidFill>
                <a:effectLst/>
              </a:rPr>
              <a:t>Cross-Warehouse Compilation</a:t>
            </a:r>
            <a:r>
              <a:rPr lang="en-US" sz="1100" b="0" i="0" dirty="0">
                <a:solidFill>
                  <a:schemeClr val="bg1"/>
                </a:solidFill>
                <a:effectLst/>
              </a:rPr>
              <a:t> — One parse, four warehouse outputs</a:t>
            </a:r>
          </a:p>
          <a:p>
            <a:pPr algn="l"/>
            <a:r>
              <a:rPr lang="en-US" sz="1100" b="1" i="0" dirty="0">
                <a:solidFill>
                  <a:schemeClr val="bg1"/>
                </a:solidFill>
                <a:effectLst/>
              </a:rPr>
              <a:t>🔥 Privacy-First AI</a:t>
            </a:r>
            <a:r>
              <a:rPr lang="en-US" sz="1100" b="0" i="0" dirty="0">
                <a:solidFill>
                  <a:schemeClr val="bg1"/>
                </a:solidFill>
                <a:effectLst/>
              </a:rPr>
              <a:t> — Field names hashed, no data transmitted</a:t>
            </a:r>
          </a:p>
          <a:p>
            <a:pPr algn="l"/>
            <a:r>
              <a:rPr lang="en-US" sz="1100" b="1" i="0" dirty="0">
                <a:solidFill>
                  <a:schemeClr val="bg1"/>
                </a:solidFill>
                <a:effectLst/>
              </a:rPr>
              <a:t>🔥 Schema Evolution Tracking</a:t>
            </a:r>
            <a:r>
              <a:rPr lang="en-US" sz="1100" b="0" i="0" dirty="0">
                <a:solidFill>
                  <a:schemeClr val="bg1"/>
                </a:solidFill>
                <a:effectLst/>
              </a:rPr>
              <a:t> — Automatic versioning and migration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6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7E748-9DDA-E158-3509-E87A4C9A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BEB37BA-53B1-A28D-772C-EDF71F70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10" b="27634"/>
          <a:stretch>
            <a:fillRect/>
          </a:stretch>
        </p:blipFill>
        <p:spPr>
          <a:xfrm>
            <a:off x="0" y="-685"/>
            <a:ext cx="12192000" cy="6858685"/>
          </a:xfrm>
          <a:prstGeom prst="rect">
            <a:avLst/>
          </a:prstGeom>
        </p:spPr>
      </p:pic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D10D6D62-2734-6FE9-6DB5-7E142A8B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6071294"/>
            <a:ext cx="2495550" cy="786706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effectLst>
            <a:softEdge rad="12700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6EA251-5704-883A-E7AE-8CCF4D982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"/>
            <a:ext cx="9144000" cy="1057870"/>
          </a:xfrm>
          <a:solidFill>
            <a:schemeClr val="tx1">
              <a:lumMod val="85000"/>
              <a:lumOff val="15000"/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69E0B"/>
                </a:solidFill>
              </a:rPr>
              <a:t>Competitive Differentiation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0E5073-F445-3722-30BE-FC61B3112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9893"/>
              </p:ext>
            </p:extLst>
          </p:nvPr>
        </p:nvGraphicFramePr>
        <p:xfrm>
          <a:off x="838200" y="1837342"/>
          <a:ext cx="10515600" cy="36842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840064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837197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935032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95781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11827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Feature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E0B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Forge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E0B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Fivetran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E0B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Airbyte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E0B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Manual dbt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E0B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07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69E0B"/>
                          </a:solidFill>
                          <a:effectLst/>
                        </a:rPr>
                        <a:t>Automated dbt Generation</a:t>
                      </a:r>
                      <a:endParaRPr lang="en-US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🔥Yes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❌ No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❌ No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❌ Manual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02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69E0B"/>
                          </a:solidFill>
                          <a:effectLst/>
                        </a:rPr>
                        <a:t>AI Schema Intelligence</a:t>
                      </a:r>
                      <a:endParaRPr lang="en-US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🔥 Excalibur + Pridwen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No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No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No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60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69E0B"/>
                          </a:solidFill>
                          <a:effectLst/>
                        </a:rPr>
                        <a:t>Multi-Warehouse (1 job)</a:t>
                      </a:r>
                      <a:endParaRPr lang="en-US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🔥 All 4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Single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Single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Single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69E0B"/>
                          </a:solidFill>
                          <a:effectLst/>
                        </a:rPr>
                        <a:t>PII Auto-Detection</a:t>
                      </a:r>
                      <a:endParaRPr lang="en-US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🔥 97% coverage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⚠️ Basic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⚠️ Basic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❌ Manual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69E0B"/>
                          </a:solidFill>
                          <a:effectLst/>
                        </a:rPr>
                        <a:t>Time to Production</a:t>
                      </a:r>
                      <a:endParaRPr lang="en-US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⚡ 5 minutes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🐌 Days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🐌 Days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🐌 Months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0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69E0B"/>
                          </a:solidFill>
                          <a:effectLst/>
                        </a:rPr>
                        <a:t>Pricing</a:t>
                      </a:r>
                      <a:endParaRPr lang="en-US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💰 $299 – 1K+/</a:t>
                      </a:r>
                      <a:r>
                        <a:rPr lang="en-US" dirty="0" err="1">
                          <a:solidFill>
                            <a:srgbClr val="F69E0B"/>
                          </a:solidFill>
                          <a:effectLst/>
                        </a:rPr>
                        <a:t>mo</a:t>
                      </a:r>
                      <a:endParaRPr lang="en-US" dirty="0">
                        <a:solidFill>
                          <a:srgbClr val="F69E0B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💰💰💰 $2K+/mo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69E0B"/>
                          </a:solidFill>
                          <a:effectLst/>
                        </a:rPr>
                        <a:t>💰 $0-2K/mo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69E0B"/>
                          </a:solidFill>
                          <a:effectLst/>
                        </a:rPr>
                        <a:t>💰💰 Eng cost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E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5907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5DA1FB4-5A38-9E38-B2DD-A0919BE9F6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29724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69E0B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69E0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9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56EA3-6A86-44E1-D618-11D3C91BE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98BDEC0F-BB82-CBC8-D0C2-4635BEE2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2" name="Picture 1" descr="A computer hardware and data processing&#10;&#10;AI-generated content may be incorrect.">
            <a:extLst>
              <a:ext uri="{FF2B5EF4-FFF2-40B4-BE49-F238E27FC236}">
                <a16:creationId xmlns:a16="http://schemas.microsoft.com/office/drawing/2014/main" id="{873A03D7-2CB6-CCF6-ABB9-94E53E298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11" r="2" b="10077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D86ED5-0DDC-3269-6260-BF147F5D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Production-Ready Enterprise Architecture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309312F4-1072-F22B-3E5B-A74946E9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7" y="3099005"/>
            <a:ext cx="4641631" cy="3015849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🗡️ Excalibur — </a:t>
            </a:r>
            <a:r>
              <a:rPr lang="en-US" sz="1100" b="1" dirty="0" err="1">
                <a:solidFill>
                  <a:schemeClr val="bg1"/>
                </a:solidFill>
              </a:rPr>
              <a:t>GraphSAGE</a:t>
            </a:r>
            <a:r>
              <a:rPr lang="en-US" sz="1100" b="1" dirty="0">
                <a:solidFill>
                  <a:schemeClr val="bg1"/>
                </a:solidFill>
              </a:rPr>
              <a:t> GNN + </a:t>
            </a:r>
            <a:r>
              <a:rPr lang="en-US" sz="1100" b="1" dirty="0" err="1">
                <a:solidFill>
                  <a:schemeClr val="bg1"/>
                </a:solidFill>
              </a:rPr>
              <a:t>RandomForest</a:t>
            </a:r>
            <a:r>
              <a:rPr lang="en-US" sz="1100" b="1" dirty="0">
                <a:solidFill>
                  <a:schemeClr val="bg1"/>
                </a:solidFill>
              </a:rPr>
              <a:t> for schema intelligence</a:t>
            </a: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128-dimensional embeddings, privacy-preserving (hashed field names)</a:t>
            </a: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🛡️ Pridwen — 3-Layer Governance Engine (Rules + ML + Crowd Consensus)</a:t>
            </a: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k-anonymity, differential privacy</a:t>
            </a:r>
          </a:p>
          <a:p>
            <a:pPr marL="228600" algn="l"/>
            <a:endParaRPr lang="en-US" sz="1100" b="1" dirty="0">
              <a:solidFill>
                <a:schemeClr val="bg1"/>
              </a:solidFill>
            </a:endParaRP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🔥 SaaS: Serverless Google Cloud Run (5-min setup)</a:t>
            </a: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🔥 Enterprise: GKE in customer VPC (full data sovereignty)</a:t>
            </a: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🔥 Observability: Grafana + Prometheus deployed</a:t>
            </a:r>
          </a:p>
          <a:p>
            <a:pPr marL="228600" algn="l"/>
            <a:r>
              <a:rPr lang="en-US" sz="1100" b="1" dirty="0">
                <a:solidFill>
                  <a:schemeClr val="bg1"/>
                </a:solidFill>
              </a:rPr>
              <a:t>🔥 Security: SOC 2 Type II in progress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37CB9-6D04-1D92-42F8-4B5DA4F05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175207DE-6B49-43B3-93EF-A31652FF2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4" name="Picture 3" descr="A futuristic city with lights and cars&#10;&#10;AI-generated content may be incorrect.">
            <a:extLst>
              <a:ext uri="{FF2B5EF4-FFF2-40B4-BE49-F238E27FC236}">
                <a16:creationId xmlns:a16="http://schemas.microsoft.com/office/drawing/2014/main" id="{9C78DEEC-61B9-170E-450F-6A5E08A8B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85" r="2" b="2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3BB1A9-E714-FC1F-3483-AB28EF62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 Roadmap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E4AE9443-0359-1CDE-9AC8-966A69FE7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8" y="3120026"/>
            <a:ext cx="4641631" cy="301584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Our goal is to develop a fully AI-driven data transformation platform requiring no manual coding, enabling businesses to save between $200K and $500K on API migrations.</a:t>
            </a:r>
            <a:br>
              <a:rPr lang="en-US" sz="1000" b="1" dirty="0">
                <a:solidFill>
                  <a:schemeClr val="bg1"/>
                </a:solidFill>
              </a:rPr>
            </a:br>
            <a:endParaRPr lang="en-US" sz="1000" b="1" dirty="0">
              <a:solidFill>
                <a:schemeClr val="bg1"/>
              </a:solidFill>
            </a:endParaRP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In Production (Currently):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Forge Core — JSON to dbt engine conversion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🗡️ Excalibur — Schema intelligence capabilities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🛡️ Pridwen — Governance engine</a:t>
            </a:r>
          </a:p>
          <a:p>
            <a:pPr algn="l"/>
            <a:endParaRPr lang="en-US" sz="1000" b="1" dirty="0">
              <a:solidFill>
                <a:schemeClr val="bg1"/>
              </a:solidFill>
            </a:endParaRP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Planned Features (2026-2027):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🐴 Llamrei (Q3 2026) — Engine for schema evolution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🧙‍♂️ Merlin (Q4 2026) — LLM-powered orchestrator for autonomous, self-healing data pipelines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Automated translation of legacy API versions to modern schemas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Cross-API conversions (e.g., transforming Square data into Stripe format)</a:t>
            </a:r>
          </a:p>
        </p:txBody>
      </p:sp>
    </p:spTree>
    <p:extLst>
      <p:ext uri="{BB962C8B-B14F-4D97-AF65-F5344CB8AC3E}">
        <p14:creationId xmlns:p14="http://schemas.microsoft.com/office/powerpoint/2010/main" val="116067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D5D66-B285-CD42-AD44-60F84ADB3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C8258563-7117-EEC8-1891-1AB4A1F6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2" name="Picture 1" descr="A glass podiums with signs and words&#10;&#10;AI-generated content may be incorrect.">
            <a:extLst>
              <a:ext uri="{FF2B5EF4-FFF2-40B4-BE49-F238E27FC236}">
                <a16:creationId xmlns:a16="http://schemas.microsoft.com/office/drawing/2014/main" id="{A06910D6-7029-948C-2C8B-0B7C3499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642" r="2" b="15146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C2FADA-D2AA-B24D-1A48-21E00D2E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Market Opportunity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E47FF483-B25B-1BFD-02FD-AC35EAC92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71" y="2688023"/>
            <a:ext cx="5197928" cy="38760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$12B+ Total Addressable Market in Data Transformation</a:t>
            </a:r>
            <a:endParaRPr lang="en-US" sz="1000" b="1" dirty="0">
              <a:solidFill>
                <a:schemeClr val="bg1"/>
              </a:solidFill>
            </a:endParaRP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Target Audience: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Over 500,000 companies utilizing modern SaaS APIs such as Stripe, Salesforce, HubSpot, and Shopify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Rapid growth in data teams adopting dbt, with a 50% year-over-year increase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Market Trends: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More than 8,000 companies have adopted dbt, experiencing 50% annual growth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Surge in JSON APIs, with 85% now delivering nested JSON responses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Increasing data governance demands driven by regulations like GDPR and CCPA, boosting the need for PII detection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Serviceable Addressable Market (SAM): $2.4B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🔥 Approximately 200,000 data teams, each with an average contract value of $12,000</a:t>
            </a:r>
          </a:p>
          <a:p>
            <a:pPr algn="l"/>
            <a:r>
              <a:rPr lang="en-US" sz="1000" b="1" dirty="0">
                <a:solidFill>
                  <a:schemeClr val="bg1"/>
                </a:solidFill>
              </a:rPr>
              <a:t>AI-powered dbt code generation enables a 100x acceleration compared to manual coding</a:t>
            </a:r>
          </a:p>
          <a:p>
            <a:pPr algn="l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E1739-A946-D064-3DF1-FD6C6915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F0F7F420-3F9F-321A-567E-187F6902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376" b="-2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</p:pic>
      <p:pic>
        <p:nvPicPr>
          <p:cNvPr id="3" name="Picture 2" descr="A digital illustration of a network&#10;&#10;AI-generated content may be incorrect.">
            <a:extLst>
              <a:ext uri="{FF2B5EF4-FFF2-40B4-BE49-F238E27FC236}">
                <a16:creationId xmlns:a16="http://schemas.microsoft.com/office/drawing/2014/main" id="{0B254456-2880-4975-9A7B-FBFB8E08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08" r="2" b="16280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735FFE-769C-C19C-A5D9-8BCCD8D30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68" y="524257"/>
            <a:ext cx="4641631" cy="18526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High-Margin SaaS with Enterprise Upsell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8C626BF-B32A-97F6-369B-ADCF16619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68" y="3292650"/>
            <a:ext cx="4641631" cy="262856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</a:rPr>
              <a:t>SaaS (Cloud Run):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🔥 Starter: $299 per month (Startups, small teams)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🔥 Professional: $999 per month (SMB - Enterprise)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Enterprise (GKE within Customer VPC):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🔥 $6,000 – $20,000/ per month ($72,000 – $200k+ annually) for specialized solutions</a:t>
            </a:r>
            <a:br>
              <a:rPr lang="en-US" sz="800" b="1" dirty="0">
                <a:solidFill>
                  <a:schemeClr val="bg1"/>
                </a:solidFill>
              </a:rPr>
            </a:b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Unit Economics: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💰 Gross Margin: Approximately 85% (leveraging serverless infrastructure)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💰 Customer Acquisition Cost (CAC) Payback Period: 6 to 9 months (through GCP Marketplace)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</a:rPr>
              <a:t>💰 Lifetime Value to CAC Ratio Target: 5:1</a:t>
            </a:r>
            <a:br>
              <a:rPr lang="en-US" sz="800" b="1" dirty="0">
                <a:solidFill>
                  <a:schemeClr val="bg1"/>
                </a:solidFill>
              </a:rPr>
            </a:br>
            <a:br>
              <a:rPr lang="en-US" sz="8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🔥 Available Exclusively through Google Cloud Marketplace, featuring integrated billing and Google’s vetting process.</a:t>
            </a:r>
          </a:p>
          <a:p>
            <a:pPr algn="l"/>
            <a:endParaRPr lang="en-US" sz="800" b="1" dirty="0">
              <a:solidFill>
                <a:schemeClr val="bg1"/>
              </a:solidFill>
            </a:endParaRPr>
          </a:p>
          <a:p>
            <a:pPr algn="l"/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10349</TotalTime>
  <Words>1049</Words>
  <Application>Microsoft Macintosh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Forge Your Data Engineer In A Box</vt:lpstr>
      <vt:lpstr>Data Teams Are Drowning in JSON</vt:lpstr>
      <vt:lpstr>Introducing Forge: Automated dbt Generation for JSON Data</vt:lpstr>
      <vt:lpstr>Pipelines Up and Running In Minutes, Not Days</vt:lpstr>
      <vt:lpstr>Competitive Differentiation</vt:lpstr>
      <vt:lpstr>Production-Ready Enterprise Architecture</vt:lpstr>
      <vt:lpstr>Product Roadmap</vt:lpstr>
      <vt:lpstr>Market Opportunity</vt:lpstr>
      <vt:lpstr>High-Margin SaaS with Enterprise Upsell</vt:lpstr>
      <vt:lpstr>Technical Founder with Deep Domain Expertise</vt:lpstr>
      <vt:lpstr>Seeking Seed Round: $2M at $10M Post-Money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Brady Bastian</dc:creator>
  <cp:lastModifiedBy>Brady Bastian</cp:lastModifiedBy>
  <cp:revision>7</cp:revision>
  <dcterms:created xsi:type="dcterms:W3CDTF">2026-02-01T20:19:09Z</dcterms:created>
  <dcterms:modified xsi:type="dcterms:W3CDTF">2026-02-10T13:19:37Z</dcterms:modified>
</cp:coreProperties>
</file>